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0"/>
  </p:notesMasterIdLst>
  <p:sldIdLst>
    <p:sldId id="265" r:id="rId2"/>
    <p:sldId id="267" r:id="rId3"/>
    <p:sldId id="272" r:id="rId4"/>
    <p:sldId id="273" r:id="rId5"/>
    <p:sldId id="274" r:id="rId6"/>
    <p:sldId id="275" r:id="rId7"/>
    <p:sldId id="276" r:id="rId8"/>
    <p:sldId id="277" r:id="rId9"/>
    <p:sldId id="278" r:id="rId10"/>
    <p:sldId id="257" r:id="rId11"/>
    <p:sldId id="268" r:id="rId12"/>
    <p:sldId id="279" r:id="rId13"/>
    <p:sldId id="280" r:id="rId14"/>
    <p:sldId id="269" r:id="rId15"/>
    <p:sldId id="270" r:id="rId16"/>
    <p:sldId id="271" r:id="rId17"/>
    <p:sldId id="266" r:id="rId18"/>
    <p:sldId id="28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242"/>
    <p:restoredTop sz="91815"/>
  </p:normalViewPr>
  <p:slideViewPr>
    <p:cSldViewPr snapToGrid="0" snapToObjects="1">
      <p:cViewPr varScale="1">
        <p:scale>
          <a:sx n="123" d="100"/>
          <a:sy n="123" d="100"/>
        </p:scale>
        <p:origin x="208" y="4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D3CD51-2E4E-3345-B094-A1F9EB5EF3F4}" type="datetimeFigureOut">
              <a:rPr lang="en-US" smtClean="0"/>
              <a:t>2/8/19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DA86D4-D06A-8047-AED7-A2614CAE9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795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the term Data Management Plan?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1517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Organization = you can search and find</a:t>
            </a:r>
          </a:p>
          <a:p>
            <a:r>
              <a:rPr lang="en-US" dirty="0"/>
              <a:t>Being able to share is secondary</a:t>
            </a:r>
          </a:p>
          <a:p>
            <a:r>
              <a:rPr lang="en-US" dirty="0"/>
              <a:t>For certain projects, dynamically linking, if Excel is your primary tool interaction with your data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4306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7524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 err="1"/>
              <a:t>libraries.ou.edu</a:t>
            </a:r>
            <a:r>
              <a:rPr lang="en-US" dirty="0"/>
              <a:t> and search for readme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1149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Spreadsheets are a good place to start</a:t>
            </a:r>
          </a:p>
          <a:p>
            <a:r>
              <a:rPr lang="en-US" dirty="0"/>
              <a:t>Add comparison to CSV – easy to read, no tabs, imports to most programs, can be connected programming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4346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 worksheet, </a:t>
            </a:r>
            <a:r>
              <a:rPr lang="en-US"/>
              <a:t>ask groups to “fix”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844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 these on the handout!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87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Handouts option – pass out a worksheet with this same representation, ask groups to discuss for a few minutes</a:t>
            </a:r>
          </a:p>
          <a:p>
            <a:endParaRPr lang="en-US" dirty="0"/>
          </a:p>
          <a:p>
            <a:r>
              <a:rPr lang="en-US"/>
              <a:t>ZOOM VIDEO FEED AT BOTTOM LEFT CORNER IN LL123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72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12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37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9374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15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133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387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example is a high-level nomenclature</a:t>
            </a:r>
          </a:p>
          <a:p>
            <a:r>
              <a:rPr lang="en-US" dirty="0"/>
              <a:t>Long file names, nested folders (long path) can cause problems with certain tools like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DA86D4-D06A-8047-AED7-A2614CAE9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81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content/how-make-readmetxt-file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content/how-make-readmetxt-file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content/how-make-readmetxt-file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uides.ou.edu/datamanagemen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libraries.ou.edu/davis" TargetMode="External"/><Relationship Id="rId2" Type="http://schemas.openxmlformats.org/officeDocument/2006/relationships/hyperlink" Target="https://digitalskills.oucreate.com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libraries.ou.edu/carpentries" TargetMode="External"/><Relationship Id="rId5" Type="http://schemas.openxmlformats.org/officeDocument/2006/relationships/hyperlink" Target="https://libraries.ou.edu/impactchallenge" TargetMode="External"/><Relationship Id="rId4" Type="http://schemas.openxmlformats.org/officeDocument/2006/relationships/hyperlink" Target="https://libraries.ou.edu/ds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rm.gov/policies/datapolicies/formatting-and-file-naming-protocols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59DC92-E671-154F-9A93-E475EA0F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286" y="5047999"/>
            <a:ext cx="5747620" cy="618798"/>
          </a:xfrm>
        </p:spPr>
        <p:txBody>
          <a:bodyPr/>
          <a:lstStyle/>
          <a:p>
            <a:r>
              <a:rPr lang="en-US" dirty="0"/>
              <a:t>Managing Research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123485-100A-744C-BD5F-CD16509BC8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32403" y="5666797"/>
            <a:ext cx="7451385" cy="571500"/>
          </a:xfrm>
        </p:spPr>
        <p:txBody>
          <a:bodyPr/>
          <a:lstStyle/>
          <a:p>
            <a:r>
              <a:rPr lang="en-US" dirty="0"/>
              <a:t>DAVIS workshop – survival skills series</a:t>
            </a:r>
          </a:p>
        </p:txBody>
      </p:sp>
    </p:spTree>
    <p:extLst>
      <p:ext uri="{BB962C8B-B14F-4D97-AF65-F5344CB8AC3E}">
        <p14:creationId xmlns:p14="http://schemas.microsoft.com/office/powerpoint/2010/main" val="11231190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3600" dirty="0" err="1"/>
              <a:t>new_research_project</a:t>
            </a:r>
            <a:endParaRPr lang="en-US" sz="36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data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raw_data</a:t>
            </a:r>
            <a:endParaRPr lang="en-US" sz="3000" dirty="0"/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reduced_data</a:t>
            </a:r>
            <a:endParaRPr lang="en-US" sz="30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analysis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question1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question2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literature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 err="1"/>
              <a:t>write_up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Organization</a:t>
            </a:r>
          </a:p>
        </p:txBody>
      </p:sp>
    </p:spTree>
    <p:extLst>
      <p:ext uri="{BB962C8B-B14F-4D97-AF65-F5344CB8AC3E}">
        <p14:creationId xmlns:p14="http://schemas.microsoft.com/office/powerpoint/2010/main" val="19049152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Information to include: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https://libraries.ou.edu/content/how-make-readmetxt-file</a:t>
            </a: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3026421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/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Information to include: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https://libraries.ou.edu/content/how-make-readmetxt-file</a:t>
            </a:r>
            <a:r>
              <a:rPr lang="en-US" sz="28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16144823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/>
              <a:t>Information to include: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hlinkClick r:id="rId3"/>
              </a:rPr>
              <a:t>https://libraries.ou.edu/content/how-make-readmetxt-file</a:t>
            </a:r>
            <a:r>
              <a:rPr lang="en-US" sz="2800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2421799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F580AF-18D4-524E-AD01-E82584C8D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Spreadsheet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AE79C-6947-7F47-ABAE-71D9F2E0B2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767CCD-1043-A043-880B-66694DAB105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599" y="2305456"/>
            <a:ext cx="5386917" cy="3549028"/>
          </a:xfrm>
        </p:spPr>
        <p:txBody>
          <a:bodyPr/>
          <a:lstStyle/>
          <a:p>
            <a:r>
              <a:rPr lang="en-US" dirty="0"/>
              <a:t>Tabulate data</a:t>
            </a:r>
          </a:p>
          <a:p>
            <a:r>
              <a:rPr lang="en-US" dirty="0"/>
              <a:t>Edited directly</a:t>
            </a:r>
          </a:p>
          <a:p>
            <a:r>
              <a:rPr lang="en-US" dirty="0"/>
              <a:t>Quickly analyze, make charts (e.g. in Excel)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621513-38ED-4D48-9C60-CA828F39A26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94436" y="2305456"/>
            <a:ext cx="5387971" cy="3549028"/>
          </a:xfrm>
        </p:spPr>
        <p:txBody>
          <a:bodyPr/>
          <a:lstStyle/>
          <a:p>
            <a:r>
              <a:rPr lang="en-US" dirty="0"/>
              <a:t>Relational data</a:t>
            </a:r>
          </a:p>
          <a:p>
            <a:r>
              <a:rPr lang="en-US" dirty="0"/>
              <a:t>Edited by specific software (multi-user friendly)</a:t>
            </a:r>
          </a:p>
          <a:p>
            <a:r>
              <a:rPr lang="en-US" dirty="0"/>
              <a:t>Can handle large data sets</a:t>
            </a:r>
          </a:p>
          <a:p>
            <a:r>
              <a:rPr lang="en-US" dirty="0"/>
              <a:t>Complex searching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44CA8C0-EA80-8245-B69A-DA4C6FE5A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Data organization</a:t>
            </a:r>
          </a:p>
        </p:txBody>
      </p:sp>
    </p:spTree>
    <p:extLst>
      <p:ext uri="{BB962C8B-B14F-4D97-AF65-F5344CB8AC3E}">
        <p14:creationId xmlns:p14="http://schemas.microsoft.com/office/powerpoint/2010/main" val="813598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59CF0E5-8148-CD4A-B124-910FD9058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9436" y="1566280"/>
            <a:ext cx="914596" cy="6097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94F1B3-A3AF-7E47-8ABC-B5F08A1A38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8716" y="62674"/>
            <a:ext cx="1075765" cy="7171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A9D241B-9B13-4845-95D4-296C41583471}"/>
              </a:ext>
            </a:extLst>
          </p:cNvPr>
          <p:cNvSpPr txBox="1"/>
          <p:nvPr/>
        </p:nvSpPr>
        <p:spPr>
          <a:xfrm>
            <a:off x="1831353" y="749978"/>
            <a:ext cx="19498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BlackHoleMass_SpiralGalaxy</a:t>
            </a:r>
            <a:endParaRPr lang="en-US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110CBFC-5CEA-274C-82A7-3545101EE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946" y="3797976"/>
            <a:ext cx="914596" cy="6097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A5F111-50A0-A24F-B1D0-BCDBDD95B4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925" y="979878"/>
            <a:ext cx="914597" cy="6097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5364F0-7238-4E4F-9904-D644527DF0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9141" y="6136727"/>
            <a:ext cx="914400" cy="609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3E4726F-D0E2-0941-AECF-D28B6EC4611A}"/>
              </a:ext>
            </a:extLst>
          </p:cNvPr>
          <p:cNvSpPr txBox="1"/>
          <p:nvPr/>
        </p:nvSpPr>
        <p:spPr>
          <a:xfrm>
            <a:off x="3770914" y="4123466"/>
            <a:ext cx="68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data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F5216A1-4132-6B4E-9580-81D5846DA732}"/>
              </a:ext>
            </a:extLst>
          </p:cNvPr>
          <p:cNvSpPr txBox="1"/>
          <p:nvPr/>
        </p:nvSpPr>
        <p:spPr>
          <a:xfrm>
            <a:off x="3695498" y="1298941"/>
            <a:ext cx="7435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analysis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DFA05ED-A326-494F-8A9B-AA0D9226FA3F}"/>
              </a:ext>
            </a:extLst>
          </p:cNvPr>
          <p:cNvSpPr txBox="1"/>
          <p:nvPr/>
        </p:nvSpPr>
        <p:spPr>
          <a:xfrm>
            <a:off x="3714550" y="6458006"/>
            <a:ext cx="8289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literature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7EFD9B-7EB8-E749-9970-C0A6DBD01DE2}"/>
              </a:ext>
            </a:extLst>
          </p:cNvPr>
          <p:cNvCxnSpPr>
            <a:cxnSpLocks/>
          </p:cNvCxnSpPr>
          <p:nvPr/>
        </p:nvCxnSpPr>
        <p:spPr>
          <a:xfrm>
            <a:off x="2451760" y="1029951"/>
            <a:ext cx="0" cy="54115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ABD3B62-9D62-C240-96CD-5F59188C2038}"/>
              </a:ext>
            </a:extLst>
          </p:cNvPr>
          <p:cNvCxnSpPr>
            <a:cxnSpLocks/>
          </p:cNvCxnSpPr>
          <p:nvPr/>
        </p:nvCxnSpPr>
        <p:spPr>
          <a:xfrm>
            <a:off x="2451760" y="4142856"/>
            <a:ext cx="1177186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021C827-C0BA-F046-9D22-62636DF74739}"/>
              </a:ext>
            </a:extLst>
          </p:cNvPr>
          <p:cNvCxnSpPr>
            <a:cxnSpLocks/>
          </p:cNvCxnSpPr>
          <p:nvPr/>
        </p:nvCxnSpPr>
        <p:spPr>
          <a:xfrm flipH="1">
            <a:off x="4120424" y="4407707"/>
            <a:ext cx="8623" cy="98138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F7788AA-A8E0-C64B-9E77-6B7B358BCF6A}"/>
              </a:ext>
            </a:extLst>
          </p:cNvPr>
          <p:cNvCxnSpPr>
            <a:cxnSpLocks/>
          </p:cNvCxnSpPr>
          <p:nvPr/>
        </p:nvCxnSpPr>
        <p:spPr>
          <a:xfrm>
            <a:off x="4119037" y="1571273"/>
            <a:ext cx="0" cy="195854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18EDB4-279F-3245-8A4F-2A8F617A9F5C}"/>
              </a:ext>
            </a:extLst>
          </p:cNvPr>
          <p:cNvCxnSpPr>
            <a:cxnSpLocks/>
          </p:cNvCxnSpPr>
          <p:nvPr/>
        </p:nvCxnSpPr>
        <p:spPr>
          <a:xfrm>
            <a:off x="4113884" y="1823998"/>
            <a:ext cx="48227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F10F7EF7-0E90-4941-A84F-AE4AADFC2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184" y="5075755"/>
            <a:ext cx="914596" cy="60973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03836F5-3C5C-1343-8D7C-D9C55097D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762" y="4140497"/>
            <a:ext cx="914596" cy="60973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18BDC06-ECEA-AC4C-BD21-FFA6428D1826}"/>
              </a:ext>
            </a:extLst>
          </p:cNvPr>
          <p:cNvSpPr txBox="1"/>
          <p:nvPr/>
        </p:nvSpPr>
        <p:spPr>
          <a:xfrm>
            <a:off x="4621080" y="4446057"/>
            <a:ext cx="8439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processed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C444231-24F0-3543-BBAD-EEB1F1B92E39}"/>
              </a:ext>
            </a:extLst>
          </p:cNvPr>
          <p:cNvSpPr txBox="1"/>
          <p:nvPr/>
        </p:nvSpPr>
        <p:spPr>
          <a:xfrm>
            <a:off x="4728696" y="5389091"/>
            <a:ext cx="68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raw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DA72CE-0F38-8A4B-A08C-BEE2600A2A22}"/>
              </a:ext>
            </a:extLst>
          </p:cNvPr>
          <p:cNvSpPr txBox="1"/>
          <p:nvPr/>
        </p:nvSpPr>
        <p:spPr>
          <a:xfrm>
            <a:off x="4637592" y="1871146"/>
            <a:ext cx="6859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plots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29E4C063-0F5D-BE4A-A699-6A99D7ED74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796949"/>
              </p:ext>
            </p:extLst>
          </p:nvPr>
        </p:nvGraphicFramePr>
        <p:xfrm>
          <a:off x="4937040" y="6188191"/>
          <a:ext cx="2081022" cy="118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1806702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BHmass_pitch.bib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696553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KormandyHo2013.pdf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Lusso2010.pdf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Vertergaard2006.pdf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2404324"/>
                  </a:ext>
                </a:extLst>
              </a:tr>
            </a:tbl>
          </a:graphicData>
        </a:graphic>
      </p:graphicFrame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954E29A6-094D-8946-83C9-830401651F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6283259"/>
              </p:ext>
            </p:extLst>
          </p:nvPr>
        </p:nvGraphicFramePr>
        <p:xfrm>
          <a:off x="5730575" y="1781572"/>
          <a:ext cx="2188737" cy="72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1914417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mass_pitchangle_scatter.png</a:t>
                      </a:r>
                      <a:endParaRPr lang="en-US" sz="11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696553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redshift_histogram.png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</a:tbl>
          </a:graphicData>
        </a:graphic>
      </p:graphicFrame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2C52C897-77CA-0F4A-B40D-A261DFBC57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745251"/>
              </p:ext>
            </p:extLst>
          </p:nvPr>
        </p:nvGraphicFramePr>
        <p:xfrm>
          <a:off x="4182376" y="2343898"/>
          <a:ext cx="1147987" cy="1446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873667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2dfft.py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696553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/>
                        <a:t>BHmass.py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results.csv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README.txt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22694"/>
                  </a:ext>
                </a:extLst>
              </a:tr>
            </a:tbl>
          </a:graphicData>
        </a:graphic>
      </p:graphicFrame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79E9852A-7622-D042-BD35-CFB77D0B0C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964745"/>
              </p:ext>
            </p:extLst>
          </p:nvPr>
        </p:nvGraphicFramePr>
        <p:xfrm>
          <a:off x="7988586" y="5389091"/>
          <a:ext cx="2545541" cy="2335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482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2271059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20121103_ra179.7dec12.1_g.fits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20121103_ra179.7dec12.1_r.fits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20121103_ra179.7dec12.1_spec.fits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240432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20121104_ra180.0dec12.1_g.fits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7818482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20121104_ra180.0dec12.1_r.fits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2696086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20121104_ra180.0dec12.1_spec.fits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2910694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README.txt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84048977"/>
                  </a:ext>
                </a:extLst>
              </a:tr>
            </a:tbl>
          </a:graphicData>
        </a:graphic>
      </p:graphicFrame>
      <p:graphicFrame>
        <p:nvGraphicFramePr>
          <p:cNvPr id="28" name="Table 27">
            <a:extLst>
              <a:ext uri="{FF2B5EF4-FFF2-40B4-BE49-F238E27FC236}">
                <a16:creationId xmlns:a16="http://schemas.microsoft.com/office/drawing/2014/main" id="{EA043B2D-6EF8-B740-926D-AE5538077A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9704127"/>
              </p:ext>
            </p:extLst>
          </p:nvPr>
        </p:nvGraphicFramePr>
        <p:xfrm>
          <a:off x="7988586" y="2647696"/>
          <a:ext cx="2139696" cy="26323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1865376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galaxy1_g_crop.fits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9265328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galaxy1_r_crop.fits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8255567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galaxy1_spec_restframe.fits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3750977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galaxy2_g_crop.fits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0353719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galaxy2_r_crop.fits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9897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galaxy2_spec_restframe.fits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409236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README.txt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0087098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README_methods.txt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86077960"/>
                  </a:ext>
                </a:extLst>
              </a:tr>
            </a:tbl>
          </a:graphicData>
        </a:graphic>
      </p:graphicFrame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59CB9932-A5F9-4345-856A-324AD40CFE3F}"/>
              </a:ext>
            </a:extLst>
          </p:cNvPr>
          <p:cNvCxnSpPr>
            <a:cxnSpLocks/>
          </p:cNvCxnSpPr>
          <p:nvPr/>
        </p:nvCxnSpPr>
        <p:spPr>
          <a:xfrm>
            <a:off x="5465040" y="1823998"/>
            <a:ext cx="195139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2906C6A-7291-C84F-B9F1-C0EA0570DCBF}"/>
              </a:ext>
            </a:extLst>
          </p:cNvPr>
          <p:cNvCxnSpPr>
            <a:cxnSpLocks/>
          </p:cNvCxnSpPr>
          <p:nvPr/>
        </p:nvCxnSpPr>
        <p:spPr>
          <a:xfrm>
            <a:off x="5660179" y="1808226"/>
            <a:ext cx="0" cy="58825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D0290E5D-6A66-EF4E-AB53-9913308BEE56}"/>
              </a:ext>
            </a:extLst>
          </p:cNvPr>
          <p:cNvCxnSpPr>
            <a:cxnSpLocks/>
          </p:cNvCxnSpPr>
          <p:nvPr/>
        </p:nvCxnSpPr>
        <p:spPr>
          <a:xfrm>
            <a:off x="4530290" y="6441527"/>
            <a:ext cx="328880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7153ECB2-B8AD-6341-9743-F5E552BF7E5F}"/>
              </a:ext>
            </a:extLst>
          </p:cNvPr>
          <p:cNvCxnSpPr>
            <a:cxnSpLocks/>
          </p:cNvCxnSpPr>
          <p:nvPr/>
        </p:nvCxnSpPr>
        <p:spPr>
          <a:xfrm>
            <a:off x="4857792" y="6432087"/>
            <a:ext cx="0" cy="94202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8851AE7-9FEE-2C4D-915E-EE354B5B4212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4120529" y="4445363"/>
            <a:ext cx="465233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03B3F82-2E7C-474E-B948-82B2639572B4}"/>
              </a:ext>
            </a:extLst>
          </p:cNvPr>
          <p:cNvCxnSpPr>
            <a:cxnSpLocks/>
          </p:cNvCxnSpPr>
          <p:nvPr/>
        </p:nvCxnSpPr>
        <p:spPr>
          <a:xfrm>
            <a:off x="4113884" y="5380620"/>
            <a:ext cx="449276" cy="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1DA5E4A-E32D-344E-B972-BE2CE66F02CD}"/>
              </a:ext>
            </a:extLst>
          </p:cNvPr>
          <p:cNvCxnSpPr>
            <a:cxnSpLocks/>
          </p:cNvCxnSpPr>
          <p:nvPr/>
        </p:nvCxnSpPr>
        <p:spPr>
          <a:xfrm>
            <a:off x="5429266" y="4502267"/>
            <a:ext cx="2490046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4C2E3EF-96E2-584D-9D1D-A55FBC6FFFB0}"/>
              </a:ext>
            </a:extLst>
          </p:cNvPr>
          <p:cNvCxnSpPr>
            <a:cxnSpLocks/>
          </p:cNvCxnSpPr>
          <p:nvPr/>
        </p:nvCxnSpPr>
        <p:spPr>
          <a:xfrm>
            <a:off x="5454392" y="5389091"/>
            <a:ext cx="2463542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F740766-FD5D-544F-B8D9-B3793A17B7DD}"/>
              </a:ext>
            </a:extLst>
          </p:cNvPr>
          <p:cNvCxnSpPr>
            <a:cxnSpLocks/>
          </p:cNvCxnSpPr>
          <p:nvPr/>
        </p:nvCxnSpPr>
        <p:spPr>
          <a:xfrm>
            <a:off x="2451760" y="1310810"/>
            <a:ext cx="1177186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7050BE1-BD26-0143-B7FE-329E63B1B99A}"/>
              </a:ext>
            </a:extLst>
          </p:cNvPr>
          <p:cNvCxnSpPr>
            <a:cxnSpLocks/>
          </p:cNvCxnSpPr>
          <p:nvPr/>
        </p:nvCxnSpPr>
        <p:spPr>
          <a:xfrm>
            <a:off x="2451760" y="6432087"/>
            <a:ext cx="1177186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B35810B-42EB-584C-A759-ABB836E321D5}"/>
              </a:ext>
            </a:extLst>
          </p:cNvPr>
          <p:cNvCxnSpPr>
            <a:cxnSpLocks/>
          </p:cNvCxnSpPr>
          <p:nvPr/>
        </p:nvCxnSpPr>
        <p:spPr>
          <a:xfrm>
            <a:off x="7904682" y="5389091"/>
            <a:ext cx="0" cy="205966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353FC1F-EDC6-804D-92E1-660E3709376D}"/>
              </a:ext>
            </a:extLst>
          </p:cNvPr>
          <p:cNvCxnSpPr>
            <a:cxnSpLocks/>
          </p:cNvCxnSpPr>
          <p:nvPr/>
        </p:nvCxnSpPr>
        <p:spPr>
          <a:xfrm>
            <a:off x="7935655" y="2647696"/>
            <a:ext cx="0" cy="238126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00162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A8922F-2317-434C-9BE7-7514A55CA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DAVIS office hours</a:t>
            </a:r>
          </a:p>
          <a:p>
            <a:r>
              <a:rPr lang="en-US" dirty="0"/>
              <a:t>DAVIS workshops (DMP, DMP tools, OSF, etc.)</a:t>
            </a:r>
          </a:p>
          <a:p>
            <a:r>
              <a:rPr lang="en-US" dirty="0">
                <a:hlinkClick r:id="rId3"/>
              </a:rPr>
              <a:t>https://guides.ou.edu/datamanagement</a:t>
            </a:r>
            <a:endParaRPr lang="en-US" dirty="0"/>
          </a:p>
          <a:p>
            <a:r>
              <a:rPr lang="en-US" dirty="0"/>
              <a:t>Mark </a:t>
            </a:r>
            <a:r>
              <a:rPr lang="en-US" dirty="0" err="1"/>
              <a:t>Laufersweiler</a:t>
            </a:r>
            <a:r>
              <a:rPr lang="en-US" dirty="0"/>
              <a:t>, Research </a:t>
            </a:r>
            <a:r>
              <a:rPr lang="en-US"/>
              <a:t>Data Specialist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Find out more</a:t>
            </a:r>
          </a:p>
        </p:txBody>
      </p:sp>
    </p:spTree>
    <p:extLst>
      <p:ext uri="{BB962C8B-B14F-4D97-AF65-F5344CB8AC3E}">
        <p14:creationId xmlns:p14="http://schemas.microsoft.com/office/powerpoint/2010/main" val="15359170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Survey link: </a:t>
            </a:r>
          </a:p>
          <a:p>
            <a:r>
              <a:rPr lang="en-US" dirty="0"/>
              <a:t>Today’s topic: managing research data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4C4D20-498A-0B4C-B3DF-B1E363085A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10042087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Please take 5 min to help us improve</a:t>
            </a:r>
          </a:p>
        </p:txBody>
      </p:sp>
    </p:spTree>
    <p:extLst>
      <p:ext uri="{BB962C8B-B14F-4D97-AF65-F5344CB8AC3E}">
        <p14:creationId xmlns:p14="http://schemas.microsoft.com/office/powerpoint/2010/main" val="598923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609600" y="2208741"/>
            <a:ext cx="5490575" cy="3549028"/>
          </a:xfrm>
        </p:spPr>
        <p:txBody>
          <a:bodyPr>
            <a:normAutofit/>
          </a:bodyPr>
          <a:lstStyle/>
          <a:p>
            <a:r>
              <a:rPr lang="en-US" sz="2800" dirty="0"/>
              <a:t>Digital Skills Hub</a:t>
            </a:r>
            <a:br>
              <a:rPr lang="en-US" sz="2800" dirty="0"/>
            </a:br>
            <a:r>
              <a:rPr lang="en-US" sz="2800" dirty="0">
                <a:hlinkClick r:id="rId2"/>
              </a:rPr>
              <a:t>https://digitalskills.oucreate.com</a:t>
            </a:r>
            <a:r>
              <a:rPr lang="en-US" sz="2800" dirty="0"/>
              <a:t>   </a:t>
            </a:r>
          </a:p>
          <a:p>
            <a:r>
              <a:rPr lang="en-US" sz="2800" dirty="0"/>
              <a:t>Information Specialists @ DAVIS</a:t>
            </a:r>
            <a:br>
              <a:rPr lang="en-US" sz="2800" dirty="0"/>
            </a:br>
            <a:r>
              <a:rPr lang="en-US" sz="2800" dirty="0">
                <a:hlinkClick r:id="rId3"/>
              </a:rPr>
              <a:t>https://libraries.ou.edu/davis</a:t>
            </a:r>
            <a:r>
              <a:rPr lang="en-US" sz="2800" dirty="0"/>
              <a:t> </a:t>
            </a:r>
          </a:p>
          <a:p>
            <a:r>
              <a:rPr lang="en-US" sz="2800" dirty="0"/>
              <a:t>Digital Scholarship Lab</a:t>
            </a:r>
            <a:br>
              <a:rPr lang="en-US" sz="2800" dirty="0"/>
            </a:br>
            <a:r>
              <a:rPr lang="en-US" sz="2800" dirty="0">
                <a:hlinkClick r:id="rId4"/>
              </a:rPr>
              <a:t>https://libraries.ou.edu/dsl</a:t>
            </a:r>
            <a:endParaRPr lang="en-US" sz="2800" dirty="0"/>
          </a:p>
        </p:txBody>
      </p:sp>
      <p:sp>
        <p:nvSpPr>
          <p:cNvPr id="6" name="Content Placeholder 5"/>
          <p:cNvSpPr>
            <a:spLocks noGrp="1"/>
          </p:cNvSpPr>
          <p:nvPr>
            <p:ph idx="11"/>
          </p:nvPr>
        </p:nvSpPr>
        <p:spPr>
          <a:xfrm>
            <a:off x="6194436" y="1979111"/>
            <a:ext cx="5742868" cy="3778657"/>
          </a:xfrm>
        </p:spPr>
        <p:txBody>
          <a:bodyPr>
            <a:noAutofit/>
          </a:bodyPr>
          <a:lstStyle/>
          <a:p>
            <a:r>
              <a:rPr lang="en-US" sz="2800" dirty="0"/>
              <a:t>Impact Challenge</a:t>
            </a:r>
            <a:br>
              <a:rPr lang="en-US" sz="2800" dirty="0"/>
            </a:br>
            <a:r>
              <a:rPr lang="en-US" sz="2800" dirty="0">
                <a:hlinkClick r:id="rId5"/>
              </a:rPr>
              <a:t>https://libraries.ou.edu/</a:t>
            </a:r>
            <a:br>
              <a:rPr lang="en-US" sz="2800" dirty="0">
                <a:hlinkClick r:id="rId5"/>
              </a:rPr>
            </a:br>
            <a:r>
              <a:rPr lang="en-US" sz="2800" dirty="0" err="1">
                <a:hlinkClick r:id="rId5"/>
              </a:rPr>
              <a:t>impactchallenge</a:t>
            </a:r>
            <a:r>
              <a:rPr lang="en-US" sz="2800" dirty="0"/>
              <a:t>  </a:t>
            </a:r>
          </a:p>
          <a:p>
            <a:pPr lvl="1"/>
            <a:r>
              <a:rPr lang="en-US" sz="2000" dirty="0"/>
              <a:t>Feb 4-8: Make your data discoverable</a:t>
            </a:r>
          </a:p>
          <a:p>
            <a:pPr lvl="1"/>
            <a:r>
              <a:rPr lang="en-US" sz="2000" dirty="0"/>
              <a:t>Feb. 11-15: Share software with </a:t>
            </a:r>
            <a:r>
              <a:rPr lang="en-US" sz="2000" dirty="0" err="1"/>
              <a:t>Github</a:t>
            </a:r>
            <a:endParaRPr lang="en-US" sz="2000" dirty="0"/>
          </a:p>
          <a:p>
            <a:pPr lvl="1"/>
            <a:r>
              <a:rPr lang="en-US" sz="2000" dirty="0"/>
              <a:t>Feb. 18-22: Understand DOIs</a:t>
            </a:r>
          </a:p>
          <a:p>
            <a:r>
              <a:rPr lang="en-US" sz="2800" dirty="0"/>
              <a:t>Carpentries two-day workshops </a:t>
            </a:r>
            <a:r>
              <a:rPr lang="en-US" sz="2800" dirty="0">
                <a:hlinkClick r:id="rId6"/>
              </a:rPr>
              <a:t>https://libraries.ou.edu/</a:t>
            </a:r>
            <a:br>
              <a:rPr lang="en-US" sz="2800" dirty="0">
                <a:hlinkClick r:id="rId6"/>
              </a:rPr>
            </a:br>
            <a:r>
              <a:rPr lang="en-US" sz="2800" dirty="0">
                <a:hlinkClick r:id="rId6"/>
              </a:rPr>
              <a:t>carpentries</a:t>
            </a:r>
            <a:r>
              <a:rPr lang="en-US" sz="2800" dirty="0"/>
              <a:t> </a:t>
            </a:r>
          </a:p>
          <a:p>
            <a:endParaRPr lang="en-US" sz="28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3C71A-5F8A-5C4C-B19D-A92B8ED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916826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Find more resources and upcoming events!</a:t>
            </a:r>
          </a:p>
        </p:txBody>
      </p:sp>
    </p:spTree>
    <p:extLst>
      <p:ext uri="{BB962C8B-B14F-4D97-AF65-F5344CB8AC3E}">
        <p14:creationId xmlns:p14="http://schemas.microsoft.com/office/powerpoint/2010/main" val="2303831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0FD3091-5E77-AE40-A961-F1491DA19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1832" y="466312"/>
            <a:ext cx="1075765" cy="7171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5D483D-9E71-C44C-8ED0-61420313DE96}"/>
              </a:ext>
            </a:extLst>
          </p:cNvPr>
          <p:cNvSpPr txBox="1"/>
          <p:nvPr/>
        </p:nvSpPr>
        <p:spPr>
          <a:xfrm>
            <a:off x="1629139" y="1155800"/>
            <a:ext cx="22224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Amanda’s Research Project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CA9991-8DCF-374C-A267-92CC0C33F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9296" y="1681449"/>
            <a:ext cx="914596" cy="6097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50363C9-55FC-AF44-9E9A-43EA1BEA827E}"/>
              </a:ext>
            </a:extLst>
          </p:cNvPr>
          <p:cNvSpPr txBox="1"/>
          <p:nvPr/>
        </p:nvSpPr>
        <p:spPr>
          <a:xfrm>
            <a:off x="2382643" y="2262831"/>
            <a:ext cx="10679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observations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2F7BF4B-0BC1-1C45-9FBA-A417F2DFB2F4}"/>
              </a:ext>
            </a:extLst>
          </p:cNvPr>
          <p:cNvCxnSpPr>
            <a:cxnSpLocks/>
          </p:cNvCxnSpPr>
          <p:nvPr/>
        </p:nvCxnSpPr>
        <p:spPr>
          <a:xfrm flipH="1">
            <a:off x="2129046" y="1432799"/>
            <a:ext cx="69999" cy="464727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3DEAA2-05C9-7443-A8CF-3E4912F7E72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2205698" y="1986315"/>
            <a:ext cx="253598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B144A23-B67D-D443-8828-F52E198AE2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940744"/>
              </p:ext>
            </p:extLst>
          </p:nvPr>
        </p:nvGraphicFramePr>
        <p:xfrm>
          <a:off x="5308694" y="2014181"/>
          <a:ext cx="2823890" cy="3557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2549570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20121103_ra179.7dec12.1_g.fits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20121103_ra179.7dec12.1_r.fits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20121103_ra179.7dec12.1_spec.fits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240432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20121104_ra180.0dec12.1_g.fits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7818482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20121104_ra180.0dec12.1_r.fits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2696086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20121104_ra180.0dec12.1_spec.fits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2910694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galaxy1_g_crop.fits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9265328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galaxy1_r_crop.fits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8255567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galaxy1_spec_restframe.fits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3750977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galaxy2_g_crop.fits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0353719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galaxy2_r_crop.fits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9897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galaxy2_spec_restframe.fits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4092364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C31B7808-2AB7-5649-9B96-194D7DBDE7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1086700"/>
              </p:ext>
            </p:extLst>
          </p:nvPr>
        </p:nvGraphicFramePr>
        <p:xfrm>
          <a:off x="2305739" y="3281510"/>
          <a:ext cx="2266160" cy="2798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4320">
                  <a:extLst>
                    <a:ext uri="{9D8B030D-6E8A-4147-A177-3AD203B41FA5}">
                      <a16:colId xmlns:a16="http://schemas.microsoft.com/office/drawing/2014/main" val="2148161629"/>
                    </a:ext>
                  </a:extLst>
                </a:gridCol>
                <a:gridCol w="1991840">
                  <a:extLst>
                    <a:ext uri="{9D8B030D-6E8A-4147-A177-3AD203B41FA5}">
                      <a16:colId xmlns:a16="http://schemas.microsoft.com/office/drawing/2014/main" val="2098796788"/>
                    </a:ext>
                  </a:extLst>
                </a:gridCol>
              </a:tblGrid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1303.7762.pdf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9696553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2dfft.py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271782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err="1"/>
                        <a:t>BHmass.py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27839859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E&amp;M class notes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3576915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mass &amp; pitch angle </a:t>
                      </a:r>
                      <a:r>
                        <a:rPr lang="en-US" sz="1100" dirty="0" err="1"/>
                        <a:t>scatter.png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92404324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paper on mass </a:t>
                      </a:r>
                      <a:r>
                        <a:rPr lang="en-US" sz="1100" dirty="0" err="1"/>
                        <a:t>estimates.pdf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67818482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 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redshift(z)histogram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32696086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00584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results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29106940"/>
                  </a:ext>
                </a:extLst>
              </a:tr>
              <a:tr h="296480"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 dpi="0" rotWithShape="1"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spiral </a:t>
                      </a:r>
                      <a:r>
                        <a:rPr lang="en-US" sz="1100" dirty="0" err="1"/>
                        <a:t>paper.pdf</a:t>
                      </a:r>
                      <a:endParaRPr lang="en-US" sz="11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39265328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26AD4FE-5E79-8346-B66B-999166FBC0A1}"/>
              </a:ext>
            </a:extLst>
          </p:cNvPr>
          <p:cNvCxnSpPr>
            <a:cxnSpLocks/>
          </p:cNvCxnSpPr>
          <p:nvPr/>
        </p:nvCxnSpPr>
        <p:spPr>
          <a:xfrm>
            <a:off x="3317817" y="2014181"/>
            <a:ext cx="1877266" cy="0"/>
          </a:xfrm>
          <a:prstGeom prst="straightConnector1">
            <a:avLst/>
          </a:prstGeom>
          <a:ln w="28575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72F200A-71E2-744B-A19B-D2E3CE96C68A}"/>
              </a:ext>
            </a:extLst>
          </p:cNvPr>
          <p:cNvCxnSpPr>
            <a:cxnSpLocks/>
          </p:cNvCxnSpPr>
          <p:nvPr/>
        </p:nvCxnSpPr>
        <p:spPr>
          <a:xfrm>
            <a:off x="5195083" y="2010372"/>
            <a:ext cx="1" cy="358562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0170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/>
              <a:t>this </a:t>
            </a:r>
            <a:r>
              <a:rPr lang="en-US" sz="3200" dirty="0" err="1"/>
              <a:t>file.docx</a:t>
            </a:r>
            <a:endParaRPr lang="en-US" sz="32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3914096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/>
              <a:t>this </a:t>
            </a:r>
            <a:r>
              <a:rPr lang="en-US" sz="3200" dirty="0" err="1"/>
              <a:t>file.docx</a:t>
            </a:r>
            <a:endParaRPr lang="en-US" sz="32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ThisFile.docx</a:t>
            </a:r>
            <a:endParaRPr lang="en-US" sz="3200" dirty="0"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this_file.docx</a:t>
            </a:r>
            <a:r>
              <a:rPr lang="en-US" sz="3200" dirty="0"/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1460701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file.docx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282756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file.docx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1745912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file.docx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Is a date appropriate?  </a:t>
            </a:r>
            <a:r>
              <a:rPr lang="en-US" sz="3200" dirty="0" err="1"/>
              <a:t>YYYYMMDDleafcolor.dat</a:t>
            </a:r>
            <a:endParaRPr lang="en-US" sz="3200" dirty="0"/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Are there multiple observers?  </a:t>
            </a:r>
            <a:r>
              <a:rPr lang="en-US" sz="3200" dirty="0" err="1"/>
              <a:t>YYYYMMDD_counts_ABS.csv</a:t>
            </a:r>
            <a:endParaRPr lang="en-US" sz="3200" dirty="0"/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3957014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file.docx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consistent – are there guidelines already in place? </a:t>
            </a:r>
            <a:r>
              <a:rPr lang="en-US" sz="3600" dirty="0">
                <a:solidFill>
                  <a:schemeClr val="bg2">
                    <a:lumMod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e.g.</a:t>
            </a:r>
            <a:endParaRPr lang="en-US" sz="3600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2949305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this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file.docx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ThisFile.docx</a:t>
            </a:r>
            <a:endParaRPr lang="en-US" sz="3200" dirty="0">
              <a:solidFill>
                <a:schemeClr val="bg2">
                  <a:lumMod val="90000"/>
                </a:schemeClr>
              </a:solidFill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olidFill>
                  <a:schemeClr val="bg2">
                    <a:lumMod val="90000"/>
                  </a:schemeClr>
                </a:solidFill>
                <a:sym typeface="Wingdings" pitchFamily="2" charset="2"/>
              </a:rPr>
              <a:t>this_file.docx</a:t>
            </a: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Is a date appropriate?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YYYYMMDDleafcolor.dat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>
                <a:solidFill>
                  <a:schemeClr val="bg2">
                    <a:lumMod val="90000"/>
                  </a:schemeClr>
                </a:solidFill>
              </a:rPr>
              <a:t>Are there multiple observers?  </a:t>
            </a:r>
            <a:r>
              <a:rPr lang="en-US" sz="3200" dirty="0" err="1">
                <a:solidFill>
                  <a:schemeClr val="bg2">
                    <a:lumMod val="90000"/>
                  </a:schemeClr>
                </a:solidFill>
              </a:rPr>
              <a:t>YYYYMMDD_counts_ABS.csv</a:t>
            </a:r>
            <a:endParaRPr lang="en-US" sz="3200" dirty="0">
              <a:solidFill>
                <a:schemeClr val="bg2">
                  <a:lumMod val="90000"/>
                </a:schemeClr>
              </a:solidFill>
            </a:endParaRP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>
                <a:solidFill>
                  <a:schemeClr val="bg2">
                    <a:lumMod val="90000"/>
                  </a:schemeClr>
                </a:solidFill>
              </a:rPr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consistent – are there guidelines already in place? </a:t>
            </a:r>
            <a:r>
              <a:rPr lang="en-US" sz="3600" dirty="0">
                <a:hlinkClick r:id="rId3"/>
              </a:rPr>
              <a:t>e.g.</a:t>
            </a:r>
            <a:endParaRPr lang="en-US" sz="3600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115625625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1018</TotalTime>
  <Words>1354</Words>
  <Application>Microsoft Macintosh PowerPoint</Application>
  <PresentationFormat>Widescreen</PresentationFormat>
  <Paragraphs>229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.Apple Color Emoji UI</vt:lpstr>
      <vt:lpstr>Arial</vt:lpstr>
      <vt:lpstr>Calibri</vt:lpstr>
      <vt:lpstr>Courier New</vt:lpstr>
      <vt:lpstr>Helvetica</vt:lpstr>
      <vt:lpstr>Wingdings</vt:lpstr>
      <vt:lpstr>Custom Design</vt:lpstr>
      <vt:lpstr>Managing Research Data</vt:lpstr>
      <vt:lpstr>PowerPoint Presentation</vt:lpstr>
      <vt:lpstr>File Naming</vt:lpstr>
      <vt:lpstr>File Naming</vt:lpstr>
      <vt:lpstr>File Naming</vt:lpstr>
      <vt:lpstr>File Naming</vt:lpstr>
      <vt:lpstr>File Naming</vt:lpstr>
      <vt:lpstr>File Naming</vt:lpstr>
      <vt:lpstr>File Naming</vt:lpstr>
      <vt:lpstr>File Organization</vt:lpstr>
      <vt:lpstr>README files</vt:lpstr>
      <vt:lpstr>README files</vt:lpstr>
      <vt:lpstr>README files</vt:lpstr>
      <vt:lpstr>Data organization</vt:lpstr>
      <vt:lpstr>PowerPoint Presentation</vt:lpstr>
      <vt:lpstr>Find out more</vt:lpstr>
      <vt:lpstr>Please take 5 min to help us improve</vt:lpstr>
      <vt:lpstr>Find more resources and upcoming events!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Schilling, Amanda B.</cp:lastModifiedBy>
  <cp:revision>63</cp:revision>
  <dcterms:created xsi:type="dcterms:W3CDTF">2018-06-15T17:19:10Z</dcterms:created>
  <dcterms:modified xsi:type="dcterms:W3CDTF">2019-02-08T20:44:51Z</dcterms:modified>
</cp:coreProperties>
</file>

<file path=docProps/thumbnail.jpeg>
</file>